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73" r:id="rId2"/>
    <p:sldId id="256" r:id="rId3"/>
    <p:sldId id="257" r:id="rId4"/>
    <p:sldId id="258" r:id="rId5"/>
    <p:sldId id="267" r:id="rId6"/>
    <p:sldId id="268" r:id="rId7"/>
    <p:sldId id="269" r:id="rId8"/>
    <p:sldId id="270" r:id="rId9"/>
    <p:sldId id="271" r:id="rId10"/>
    <p:sldId id="272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74" r:id="rId19"/>
    <p:sldId id="259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>
        <p:scale>
          <a:sx n="100" d="100"/>
          <a:sy n="100" d="100"/>
        </p:scale>
        <p:origin x="-936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9A48833-17CC-4A74-B7A9-1223E584A8F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41919159-3F31-4F4C-809F-EE393AB22F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jun hyeong\AppData\Local\Microsoft\Windows\INetCache\IE\1975F4Z1\하늘구름6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554"/>
            <a:ext cx="12192000" cy="401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clouding  Calculator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>
                <a:latin typeface="새굴림" pitchFamily="18" charset="-127"/>
                <a:ea typeface="새굴림" pitchFamily="18" charset="-127"/>
              </a:rPr>
              <a:t>황호석</a:t>
            </a:r>
            <a:r>
              <a:rPr lang="en-US" altLang="ko-KR" b="1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b="1" dirty="0">
                <a:latin typeface="새굴림" pitchFamily="18" charset="-127"/>
                <a:ea typeface="새굴림" pitchFamily="18" charset="-127"/>
              </a:rPr>
              <a:t>김민준</a:t>
            </a:r>
            <a:r>
              <a:rPr lang="en-US" altLang="ko-KR" b="1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b="1" dirty="0">
                <a:latin typeface="새굴림" pitchFamily="18" charset="-127"/>
                <a:ea typeface="새굴림" pitchFamily="18" charset="-127"/>
              </a:rPr>
              <a:t>조준형</a:t>
            </a:r>
            <a:r>
              <a:rPr lang="en-US" altLang="ko-KR" b="1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b="1" dirty="0">
                <a:latin typeface="새굴림" pitchFamily="18" charset="-127"/>
                <a:ea typeface="새굴림" pitchFamily="18" charset="-127"/>
              </a:rPr>
              <a:t>이창준</a:t>
            </a:r>
          </a:p>
        </p:txBody>
      </p:sp>
    </p:spTree>
    <p:extLst>
      <p:ext uri="{BB962C8B-B14F-4D97-AF65-F5344CB8AC3E}">
        <p14:creationId xmlns:p14="http://schemas.microsoft.com/office/powerpoint/2010/main" val="39253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2BEF9A-3FC5-4FA5-858A-FCE592F0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주요함수들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34C977-0AC2-4B56-8E78-D20C171D8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closesocket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(Client);</a:t>
            </a:r>
          </a:p>
          <a:p>
            <a:pPr lvl="1"/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사용한 소켓을 풀어주어 다음 통신을 대비한다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sz="1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closesocket</a:t>
            </a:r>
            <a:r>
              <a:rPr lang="en-US" altLang="ko-KR" sz="1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hlisten</a:t>
            </a:r>
            <a:r>
              <a:rPr lang="en-US" altLang="ko-KR" sz="1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  <a:endParaRPr lang="ko-KR" altLang="en-US" sz="1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WSACleanup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(); </a:t>
            </a:r>
          </a:p>
          <a:p>
            <a:pPr lvl="1"/>
            <a:r>
              <a:rPr lang="en-US" altLang="ko-KR" sz="1500" dirty="0" err="1">
                <a:latin typeface="굴림" panose="020B0600000101010101" pitchFamily="50" charset="-127"/>
                <a:ea typeface="굴림" panose="020B0600000101010101" pitchFamily="50" charset="-127"/>
              </a:rPr>
              <a:t>WSACleanup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함수는 </a:t>
            </a:r>
            <a:r>
              <a:rPr lang="en-US" altLang="ko-KR" sz="1500" dirty="0" err="1">
                <a:latin typeface="굴림" panose="020B0600000101010101" pitchFamily="50" charset="-127"/>
                <a:ea typeface="굴림" panose="020B0600000101010101" pitchFamily="50" charset="-127"/>
              </a:rPr>
              <a:t>WSAStartup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을 하면서 지정한 내용을 지워준다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6218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B18695-2823-4128-AFA9-EEEB7CCF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Connection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B7E99E41-F8D4-4C5D-B04A-52AF82D888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74" y="2296774"/>
            <a:ext cx="5334000" cy="2146183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05729F3-F22F-40AD-8687-B44B82BE1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74" y="4682331"/>
            <a:ext cx="10621926" cy="1069883"/>
          </a:xfrm>
        </p:spPr>
        <p:txBody>
          <a:bodyPr>
            <a:normAutofit/>
          </a:bodyPr>
          <a:lstStyle/>
          <a:p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데이터베이스 연결</a:t>
            </a:r>
            <a:endParaRPr lang="en-US" altLang="ko-KR" sz="1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500" dirty="0" err="1">
                <a:latin typeface="굴림" panose="020B0600000101010101" pitchFamily="50" charset="-127"/>
                <a:ea typeface="굴림" panose="020B0600000101010101" pitchFamily="50" charset="-127"/>
              </a:rPr>
              <a:t>Mysql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서버로 연결 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성공 시 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을 반환해서 연결을 알려주며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연결이 되지 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않았을 때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오류를 알려주게 만들었다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3916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B2F22F-537C-4B16-BF07-E77FF35E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Connection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38A07F7D-5906-4196-8CAF-151A680A89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472138"/>
            <a:ext cx="10639257" cy="1236553"/>
          </a:xfr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xmlns="" id="{D649A3A4-73EA-4B98-BA8F-4DC0E3E8F459}"/>
              </a:ext>
            </a:extLst>
          </p:cNvPr>
          <p:cNvSpPr txBox="1">
            <a:spLocks/>
          </p:cNvSpPr>
          <p:nvPr/>
        </p:nvSpPr>
        <p:spPr>
          <a:xfrm>
            <a:off x="838198" y="4123428"/>
            <a:ext cx="10639258" cy="203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18288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삽입</a:t>
            </a:r>
            <a:endParaRPr lang="en-US" altLang="ko-KR" sz="1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88670" lvl="1" indent="-18288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쿼리문의 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INSERT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를 사용 하여 값을 넣어주게 되며 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insert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함수는 매개변수로 값을 받아서 쿼리문에 적용시켜 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에 알려준다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85666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5E171B-7849-4F1C-B515-0C391F74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Connection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0F8EB035-A53D-4817-86AF-B542356DD0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33" y="2565195"/>
            <a:ext cx="4353533" cy="2934109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0971DF0-106D-46D8-A110-ACC7AE882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7654" y="2739027"/>
            <a:ext cx="5181600" cy="2342338"/>
          </a:xfrm>
        </p:spPr>
        <p:txBody>
          <a:bodyPr/>
          <a:lstStyle/>
          <a:p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LOAD</a:t>
            </a:r>
          </a:p>
          <a:p>
            <a:pPr lvl="1"/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쿼리문을 이용해 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의 특정 테이블의 값을 가져오도록 구현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033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8B3BF73-DA18-4696-AF3D-9BC28625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Connection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4364A6C8-7C9E-43A4-97F5-A5593749B3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43" y="2618808"/>
            <a:ext cx="3801005" cy="1467055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58A1EA5-8760-446B-8E2B-577F95646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61772" y="4085863"/>
            <a:ext cx="7592028" cy="2091100"/>
          </a:xfrm>
        </p:spPr>
        <p:txBody>
          <a:bodyPr/>
          <a:lstStyle/>
          <a:p>
            <a:r>
              <a:rPr lang="en-US" altLang="ko-KR" sz="1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Delete</a:t>
            </a:r>
          </a:p>
          <a:p>
            <a:pPr lvl="1"/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Delete</a:t>
            </a:r>
            <a:r>
              <a:rPr lang="ko-KR" altLang="en-US" sz="15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쿼리문을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사용하며 현재 전부 삭제로 구현 되어있다</a:t>
            </a:r>
            <a:endParaRPr lang="en-US" altLang="ko-KR" sz="15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8854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15AD7B-6A7B-4485-92FA-DF3AD861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Case2</a:t>
            </a:r>
            <a:r>
              <a:rPr lang="ko-KR" altLang="en-US" dirty="0"/>
              <a:t>에서의 계산 및 출력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1FAC0A-6988-4939-9BCB-958C8E2D6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atof</a:t>
            </a:r>
            <a:r>
              <a:rPr lang="en-US" altLang="ko-KR" sz="1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(ASCI</a:t>
            </a:r>
            <a:r>
              <a:rPr lang="ko-KR" altLang="en-US" sz="1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to float)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를 사용하여 </a:t>
            </a:r>
            <a:r>
              <a:rPr lang="ko-KR" altLang="en-US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실수형으로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변환</a:t>
            </a:r>
            <a:endParaRPr lang="en-US" altLang="ko-KR" sz="1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strcpy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strcat_s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을 이용하여 수식을 </a:t>
            </a:r>
            <a:r>
              <a:rPr lang="ko-KR" altLang="en-US" sz="1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나타냄</a:t>
            </a:r>
            <a:endParaRPr lang="en-US" altLang="ko-KR" sz="1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_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ecvt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를 사용하여 소수점이 없는 정수형으로 변환 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(ex)3.33-&gt;333</a:t>
            </a:r>
            <a:r>
              <a:rPr lang="en-US" altLang="ko-KR" sz="1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결과값을 부동소수점 앞의 정수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부동소수점 뒤의 소수로 </a:t>
            </a:r>
            <a:r>
              <a:rPr lang="ko-KR" altLang="en-US" sz="1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나눔</a:t>
            </a:r>
            <a:endParaRPr lang="en-US" altLang="ko-KR" sz="1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정수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+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문자열“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.”+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소수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의 형식으로 합쳐 결과를 출력</a:t>
            </a:r>
          </a:p>
        </p:txBody>
      </p:sp>
      <p:pic>
        <p:nvPicPr>
          <p:cNvPr id="7172" name="Picture 4" descr="C:\Users\jun hyeong\AppData\Local\Microsoft\Windows\INetCache\IE\9FRK8MM0\math-teacher-2004081_640[1]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9" y="3152774"/>
            <a:ext cx="3178286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5155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3A3CE8D-0D26-453A-BAAE-358E78B8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55" y="685800"/>
            <a:ext cx="10726166" cy="59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61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3A0ABB6-BECD-41E5-8E0C-798EAF1E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Case2</a:t>
            </a:r>
            <a:r>
              <a:rPr lang="ko-KR" altLang="en-US" sz="3600" dirty="0"/>
              <a:t>에서 쓰이는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9966D22-73A6-44BC-BE43-CF93CCC20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600200"/>
            <a:ext cx="9544050" cy="38100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memset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(Buffer,0,sizeof(Buffer)):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버퍼를 비움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strcat_s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Buffer,”String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”):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문자열을 붙임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strcpy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(Buffer,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변수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):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문자열 복사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atof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문자열을 실수로 변환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itoa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정수를 문자열로 변환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_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ecvt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num,sizeof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(num),&amp;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doc,&amp;sign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):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실수를 문자열로 변환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sqrt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num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):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제곱근 값 반환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pow(num1,num2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):num1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num2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값 반환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97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3A0ABB6-BECD-41E5-8E0C-798EAF1E5910}"/>
              </a:ext>
            </a:extLst>
          </p:cNvPr>
          <p:cNvSpPr txBox="1">
            <a:spLocks/>
          </p:cNvSpPr>
          <p:nvPr/>
        </p:nvSpPr>
        <p:spPr>
          <a:xfrm>
            <a:off x="609600" y="1802731"/>
            <a:ext cx="10972800" cy="15994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dirty="0" smtClean="0"/>
              <a:t>구</a:t>
            </a:r>
            <a:r>
              <a:rPr lang="ko-KR" altLang="en-US" sz="6000" b="1" dirty="0"/>
              <a:t>현</a:t>
            </a:r>
          </a:p>
        </p:txBody>
      </p:sp>
    </p:spTree>
    <p:extLst>
      <p:ext uri="{BB962C8B-B14F-4D97-AF65-F5344CB8AC3E}">
        <p14:creationId xmlns:p14="http://schemas.microsoft.com/office/powerpoint/2010/main" val="60065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meline 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626" y="1118936"/>
            <a:ext cx="8668581" cy="4876800"/>
          </a:xfrm>
        </p:spPr>
      </p:pic>
      <p:sp>
        <p:nvSpPr>
          <p:cNvPr id="2" name="TextBox 1"/>
          <p:cNvSpPr txBox="1"/>
          <p:nvPr/>
        </p:nvSpPr>
        <p:spPr>
          <a:xfrm>
            <a:off x="1704975" y="6096000"/>
            <a:ext cx="513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smtClean="0"/>
              <a:t>www.youtube.com/watch?v=ViQIpgT4lwE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1394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microsoft office2010\MEDIA\CAGCAT10\j0233018.wmf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02" y="1390007"/>
            <a:ext cx="4527126" cy="45987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ko-KR" altLang="en-US" b="1" dirty="0" smtClean="0">
                <a:latin typeface="+mn-lt"/>
                <a:ea typeface="굴림" panose="020B0600000101010101" pitchFamily="50" charset="-127"/>
              </a:rPr>
              <a:t>목차</a:t>
            </a:r>
            <a:endParaRPr lang="ko-KR" altLang="en-US" b="1" dirty="0">
              <a:latin typeface="+mn-lt"/>
              <a:ea typeface="굴림" panose="020B0600000101010101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4211" y="1895475"/>
            <a:ext cx="9107489" cy="421005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 순서도</a:t>
            </a:r>
            <a:endParaRPr lang="en-US" altLang="ko-KR" sz="4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 구성</a:t>
            </a:r>
            <a:endParaRPr lang="en-US" altLang="ko-KR" sz="4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Socket Connection (TCP/IP)</a:t>
            </a:r>
          </a:p>
          <a:p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DB Connection</a:t>
            </a:r>
          </a:p>
          <a:p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Calculator</a:t>
            </a:r>
          </a:p>
          <a:p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실행 영상</a:t>
            </a:r>
            <a:endParaRPr lang="en-US" altLang="ko-KR" sz="4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4000" dirty="0"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lang="en-US" altLang="ko-KR" sz="4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18834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un hyeong\AppData\Local\Microsoft\Windows\INetCache\IE\9FRK8MM0\question-1015308_960_720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6532"/>
            <a:ext cx="3921468" cy="392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E3A0ABB6-BECD-41E5-8E0C-798EAF1E5910}"/>
              </a:ext>
            </a:extLst>
          </p:cNvPr>
          <p:cNvSpPr txBox="1">
            <a:spLocks/>
          </p:cNvSpPr>
          <p:nvPr/>
        </p:nvSpPr>
        <p:spPr>
          <a:xfrm>
            <a:off x="543698" y="2304982"/>
            <a:ext cx="10972800" cy="159743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000" b="1" dirty="0"/>
              <a:t>Q&amp;A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70754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38125" y="1596188"/>
            <a:ext cx="5775159" cy="2294021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 순서도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80" y="457200"/>
            <a:ext cx="6828495" cy="6315075"/>
          </a:xfrm>
        </p:spPr>
      </p:pic>
    </p:spTree>
    <p:extLst>
      <p:ext uri="{BB962C8B-B14F-4D97-AF65-F5344CB8AC3E}">
        <p14:creationId xmlns:p14="http://schemas.microsoft.com/office/powerpoint/2010/main" val="445635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microsoft office2010\MEDIA\CAGCAT10\j0300520.gif"/>
          <p:cNvPicPr>
            <a:picLocks noChangeAspect="1" noChangeArrowheads="1" noCrop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003" y="3227991"/>
            <a:ext cx="3121542" cy="2684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 구성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0"/>
            <a:ext cx="3476625" cy="3733800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Socket Connection</a:t>
            </a:r>
          </a:p>
          <a:p>
            <a:pPr lvl="1"/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bind</a:t>
            </a:r>
          </a:p>
          <a:p>
            <a:pPr lvl="1"/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connect</a:t>
            </a:r>
          </a:p>
          <a:p>
            <a:pPr lvl="1"/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accept</a:t>
            </a:r>
          </a:p>
          <a:p>
            <a:pPr lvl="1"/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listen </a:t>
            </a:r>
          </a:p>
          <a:p>
            <a:pPr lvl="1"/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buffer</a:t>
            </a:r>
          </a:p>
          <a:p>
            <a:pPr lvl="1"/>
            <a:r>
              <a:rPr lang="en-US" altLang="ko-KR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memset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send</a:t>
            </a:r>
          </a:p>
          <a:p>
            <a:pPr lvl="1"/>
            <a:r>
              <a:rPr lang="en-US" altLang="ko-KR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recv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272130" y="2194560"/>
            <a:ext cx="3647739" cy="1596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18288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DB Connection</a:t>
            </a:r>
          </a:p>
          <a:p>
            <a:pPr marL="845820" lvl="1" indent="-18288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init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45820" lvl="1" indent="-18288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query</a:t>
            </a:r>
          </a:p>
          <a:p>
            <a:pPr marL="845820" lvl="1" indent="-18288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sprintf_s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190379" y="2194560"/>
            <a:ext cx="3045311" cy="1796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18288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Calculator</a:t>
            </a:r>
          </a:p>
          <a:p>
            <a:pPr marL="845820" lvl="1" indent="-18288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atof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45820" lvl="1" indent="-18288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_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ecvt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45820" lvl="1" indent="-18288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_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itoa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4252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B479DB-D930-4759-9AA8-860D5BCB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소켓통신</a:t>
            </a:r>
            <a:r>
              <a:rPr lang="en-US" altLang="ko-KR" dirty="0"/>
              <a:t>(TCP)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D2490F5-B1F1-469E-A61F-9BB4985DA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컴퓨터가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다른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컴퓨터와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데이터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통신을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하기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위한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Protocol의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일종</a:t>
            </a:r>
            <a:endParaRPr lang="en-US" altLang="ko-KR" sz="1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defRPr/>
            </a:pP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TCP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UDP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와 함께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전송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계층에서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사용하는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규약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이다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defRPr/>
            </a:pP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보통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하위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계층에서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사용하는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IP와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엮어서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TCP/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IP로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표현하는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경우가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많다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defRPr/>
            </a:pP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SYNchronous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Idle-</a:t>
            </a:r>
            <a:r>
              <a:rPr lang="ko-KR" altLang="en-US" sz="1900" dirty="0">
                <a:latin typeface="굴림" panose="020B0600000101010101" pitchFamily="50" charset="-127"/>
                <a:ea typeface="굴림" panose="020B0600000101010101" pitchFamily="50" charset="-127"/>
              </a:rPr>
              <a:t>송신의 타이밍을 맞추기 위한 전송제어의 부호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1CE1D1B-9FC9-4B6D-8304-2CE9252A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195" y="3442215"/>
            <a:ext cx="3619128" cy="30697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4A71430-F583-420B-A11C-EBD555EE7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9200" y="3442215"/>
            <a:ext cx="365042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96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790D81-B11C-4DCF-859A-D961E19F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altLang="ko-KR" dirty="0"/>
              <a:t>TCP-feature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5713D57-6728-4398-8962-EF5351D03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691" y="2192867"/>
            <a:ext cx="9358183" cy="4017433"/>
          </a:xfrm>
        </p:spPr>
        <p:txBody>
          <a:bodyPr>
            <a:normAutofit fontScale="85000" lnSpcReduction="20000"/>
          </a:bodyPr>
          <a:lstStyle/>
          <a:p>
            <a:pPr marL="417060">
              <a:defRPr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오류감지</a:t>
            </a:r>
          </a:p>
          <a:p>
            <a:pPr marL="874260" lvl="1">
              <a:defRPr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순서번호가 있어 중복 패킷을 폐기하고 순서가 재정렬 된 패킷을 적절하게 순서대로 나열 할 수 </a:t>
            </a:r>
            <a:r>
              <a:rPr lang="ko-KR" altLang="en-US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있게합니다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Acknowledgments을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사용하면 보낸 사람이 손실 된 패킷을 다시 전송할지를 결정할 수 있습니다.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정확성을 보장하기 위해 </a:t>
            </a:r>
            <a:r>
              <a:rPr lang="ko-KR" altLang="en-US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checksum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field가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포함됩니다.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417060">
              <a:defRPr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흐름제어</a:t>
            </a:r>
          </a:p>
          <a:p>
            <a:pPr marL="874260" lvl="1">
              <a:lnSpc>
                <a:spcPct val="100000"/>
              </a:lnSpc>
              <a:defRPr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송신자가 너무 빨리 데이터를 보내 TCP 수신자가 이를 안정적으로 수신을 못하지 않도록 합니다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ex)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server to phone.</a:t>
            </a:r>
            <a:endParaRPr lang="ko-KR" altLang="en-US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17060">
              <a:defRPr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혼잡제어</a:t>
            </a:r>
          </a:p>
          <a:p>
            <a:pPr marL="874260" lvl="1">
              <a:defRPr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한정된 네트워크 대역폭에서 사용자가 많을 때 인터넷 계층이 그 부하를 감당하지 못할 때 사용된다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ex)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송신자가 보낸 패킷이 라우터의 버퍼를 채우는데 그 채우는 속도보다 수신자가 받는 속도가 느릴 경우 발생한다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. ack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가 날아 </a:t>
            </a:r>
            <a:r>
              <a:rPr lang="ko-KR" altLang="en-US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와야하는데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안 날아오므로 라우터에 송신자가 다시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data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를 보내는 등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...</a:t>
            </a:r>
          </a:p>
          <a:p>
            <a:endParaRPr lang="ko-KR" altLang="en-US" sz="4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63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BE2F83-96FF-4270-B35D-834EFF1E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TCP</a:t>
            </a:r>
            <a:r>
              <a:rPr lang="ko-KR" altLang="en-US" dirty="0" smtClean="0"/>
              <a:t>의 특성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CD9C7A0-0582-4167-8669-4FB2C795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연결형 서비스로 가상 회선 방식을 제공하며 </a:t>
            </a:r>
            <a:r>
              <a:rPr lang="ko-KR" altLang="en-US" sz="2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점 대점 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통신을 한다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UDP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보다 전송속도와 반응속도가 느리지만 흐름제어 및 혼잡제어 등의 기능을 통해 높은 신뢰성을 보장한다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스트림 전송을 하기 때문에 전송 데이터의 크기가 무제한이다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패킷에 대한 응답을 </a:t>
            </a:r>
            <a:r>
              <a:rPr lang="ko-KR" altLang="en-US" sz="2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해야 하기 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때문에 시간이 지연되고 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CPU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자원을 소모한다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02487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B6F478-A833-42E2-A340-C456B94B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주요함수들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69D1AC10-71BD-426C-8659-74A3C721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WSADATA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wsaData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pPr lvl="1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Windows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소켓 초기화 정보를 저장하기위한 구조체</a:t>
            </a:r>
          </a:p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WSAStartup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(MAKEWORD(2, 2), &amp;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wsaData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); </a:t>
            </a:r>
          </a:p>
          <a:p>
            <a:pPr lvl="1"/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WSAStartup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소켓버전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WSADATA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구조체 주소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SOCKET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hlisten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운영체제가 관리하는 커널이라는 특수한 영역에 존재하는 기능</a:t>
            </a:r>
          </a:p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hlisten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socket(PF_INET, SOCK_STREAM, IPPROTO_TCP);</a:t>
            </a:r>
          </a:p>
          <a:p>
            <a:pPr lvl="1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PF_INET6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을 쓰면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IPv6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사용하겠다는 것이다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SOCK_DGAM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을 쓰면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UDP/IP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프로토콜을 사용하겠다는 것이다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SOCKADDR_IN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tListenAddress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{};</a:t>
            </a:r>
          </a:p>
          <a:p>
            <a:pPr lvl="1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Windows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소켓에서 소켓을 연결할 로컬 또는 원격 주소를 지정하는 데 사용된다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tListenAddress.sin_family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AF_INET;</a:t>
            </a: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반드시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AF_INET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이어야한다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그리고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IPv4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의미한다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tListenAddress.sin_port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htons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(PORT);</a:t>
            </a:r>
          </a:p>
          <a:p>
            <a:pPr lvl="1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host to network short</a:t>
            </a:r>
          </a:p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tListenAddress.sin_addr.s_addr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htonl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(INADDR_ANY);</a:t>
            </a:r>
          </a:p>
          <a:p>
            <a:pPr lvl="1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host to network long,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빅엔디안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리틀엔디안과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관련이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1090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B0C7EA-F4F3-4CF8-9689-2FDD0484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주요함수들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0C71934-F147-4083-A036-5203A63A0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bind(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hlisten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, (SOCKADDR*)&amp;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tListenAddress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sizeof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tListenAddress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));</a:t>
            </a:r>
          </a:p>
          <a:p>
            <a:pPr lvl="1"/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bind(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소켓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소켓 구성요소 구조체의 주소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그 구조체의 크기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listen(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hlisten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, SOMAXCONN);</a:t>
            </a:r>
          </a:p>
          <a:p>
            <a:pPr lvl="1"/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접속 승인만 해준다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SOCKADDR_IN </a:t>
            </a:r>
            <a:r>
              <a:rPr lang="en-US" altLang="ko-KR" sz="1900" dirty="0" err="1">
                <a:latin typeface="굴림" panose="020B0600000101010101" pitchFamily="50" charset="-127"/>
                <a:ea typeface="굴림" panose="020B0600000101010101" pitchFamily="50" charset="-127"/>
              </a:rPr>
              <a:t>ClientAddress</a:t>
            </a:r>
            <a:r>
              <a:rPr lang="en-US" altLang="ko-KR" sz="1900" dirty="0">
                <a:latin typeface="굴림" panose="020B0600000101010101" pitchFamily="50" charset="-127"/>
                <a:ea typeface="굴림" panose="020B0600000101010101" pitchFamily="50" charset="-127"/>
              </a:rPr>
              <a:t> = {};</a:t>
            </a:r>
          </a:p>
          <a:p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int </a:t>
            </a:r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ClientSize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sizeof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ClientAddress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SOCKET Client = accept(</a:t>
            </a:r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hlisten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(SOCKADDR*)&amp; </a:t>
            </a:r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ClientAddress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&amp;</a:t>
            </a:r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ClientSize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 lvl="1"/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accept(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소켓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소켓 구성요소 주소체의 주소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그 구조체의 크기를 담고있는 변수의 주소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fr-FR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send(Client, Main_Menu().c_str(), strlen(Main_Menu().c_str()), 0);</a:t>
            </a:r>
          </a:p>
          <a:p>
            <a:pPr lvl="1"/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Send(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소켓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보내는 내용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보내는 내용의 크기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정상적으로 통신함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fr-FR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recv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(Client, Buffer, PACKET_SIZE, 0);</a:t>
            </a: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500" dirty="0" err="1">
                <a:latin typeface="굴림" panose="020B0600000101010101" pitchFamily="50" charset="-127"/>
                <a:ea typeface="굴림" panose="020B0600000101010101" pitchFamily="50" charset="-127"/>
              </a:rPr>
              <a:t>recv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소켓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받는 통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받을 통의 크기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정상적으로 통신함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466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250</TotalTime>
  <Words>694</Words>
  <Application>Microsoft Office PowerPoint</Application>
  <PresentationFormat>사용자 지정</PresentationFormat>
  <Paragraphs>116</Paragraphs>
  <Slides>20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투명도</vt:lpstr>
      <vt:lpstr>clouding  Calculator</vt:lpstr>
      <vt:lpstr>목차</vt:lpstr>
      <vt:lpstr>프로그램 순서도</vt:lpstr>
      <vt:lpstr>프로그램 구성</vt:lpstr>
      <vt:lpstr>소켓통신(TCP) </vt:lpstr>
      <vt:lpstr>TCP-feature</vt:lpstr>
      <vt:lpstr>TCP의 특성</vt:lpstr>
      <vt:lpstr>주요함수들</vt:lpstr>
      <vt:lpstr>주요함수들</vt:lpstr>
      <vt:lpstr>주요함수들</vt:lpstr>
      <vt:lpstr>DB Connection</vt:lpstr>
      <vt:lpstr>DB Connection</vt:lpstr>
      <vt:lpstr>DB Connection</vt:lpstr>
      <vt:lpstr>DB Connection</vt:lpstr>
      <vt:lpstr>Case2에서의 계산 및 출력 방식</vt:lpstr>
      <vt:lpstr>PowerPoint 프레젠테이션</vt:lpstr>
      <vt:lpstr>Case2에서 쓰이는 함수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jun hyeong</cp:lastModifiedBy>
  <cp:revision>15</cp:revision>
  <dcterms:created xsi:type="dcterms:W3CDTF">2019-06-04T10:58:37Z</dcterms:created>
  <dcterms:modified xsi:type="dcterms:W3CDTF">2019-06-04T15:35:52Z</dcterms:modified>
</cp:coreProperties>
</file>